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68" r:id="rId4"/>
    <p:sldId id="269" r:id="rId5"/>
    <p:sldId id="257" r:id="rId6"/>
    <p:sldId id="258" r:id="rId7"/>
    <p:sldId id="265" r:id="rId8"/>
    <p:sldId id="259" r:id="rId9"/>
    <p:sldId id="260" r:id="rId10"/>
    <p:sldId id="261" r:id="rId11"/>
    <p:sldId id="262" r:id="rId12"/>
    <p:sldId id="266" r:id="rId13"/>
    <p:sldId id="263" r:id="rId14"/>
    <p:sldId id="264" r:id="rId15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F41"/>
    <a:srgbClr val="7AB929"/>
    <a:srgbClr val="0071B9"/>
    <a:srgbClr val="EE7219"/>
    <a:srgbClr val="A10E2F"/>
    <a:srgbClr val="006699"/>
    <a:srgbClr val="DFEB6F"/>
    <a:srgbClr val="E41F13"/>
    <a:srgbClr val="002D59"/>
    <a:srgbClr val="F9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DCCA3E-E909-4C06-A9FC-7C2BEA9AD199}" v="15" dt="2022-10-24T07:32:21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1026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GNON Philippe" userId="32bcd3f9-eb7d-4b9f-b1d4-3289dca34266" providerId="ADAL" clId="{B0DCCA3E-E909-4C06-A9FC-7C2BEA9AD199}"/>
    <pc:docChg chg="modSld">
      <pc:chgData name="BROGNON Philippe" userId="32bcd3f9-eb7d-4b9f-b1d4-3289dca34266" providerId="ADAL" clId="{B0DCCA3E-E909-4C06-A9FC-7C2BEA9AD199}" dt="2022-10-24T07:32:21.925" v="16"/>
      <pc:docMkLst>
        <pc:docMk/>
      </pc:docMkLst>
      <pc:sldChg chg="modSp">
        <pc:chgData name="BROGNON Philippe" userId="32bcd3f9-eb7d-4b9f-b1d4-3289dca34266" providerId="ADAL" clId="{B0DCCA3E-E909-4C06-A9FC-7C2BEA9AD199}" dt="2022-10-24T07:29:25.039" v="12" actId="20577"/>
        <pc:sldMkLst>
          <pc:docMk/>
          <pc:sldMk cId="3355566506" sldId="263"/>
        </pc:sldMkLst>
        <pc:spChg chg="mod">
          <ac:chgData name="BROGNON Philippe" userId="32bcd3f9-eb7d-4b9f-b1d4-3289dca34266" providerId="ADAL" clId="{B0DCCA3E-E909-4C06-A9FC-7C2BEA9AD199}" dt="2022-10-24T07:29:25.039" v="12" actId="20577"/>
          <ac:spMkLst>
            <pc:docMk/>
            <pc:sldMk cId="3355566506" sldId="263"/>
            <ac:spMk id="3" creationId="{79B9C9A6-D137-4651-9247-FA7B03E6D4D3}"/>
          </ac:spMkLst>
        </pc:spChg>
      </pc:sldChg>
      <pc:sldChg chg="addSp modSp mod modAnim">
        <pc:chgData name="BROGNON Philippe" userId="32bcd3f9-eb7d-4b9f-b1d4-3289dca34266" providerId="ADAL" clId="{B0DCCA3E-E909-4C06-A9FC-7C2BEA9AD199}" dt="2022-10-24T07:32:21.925" v="16"/>
        <pc:sldMkLst>
          <pc:docMk/>
          <pc:sldMk cId="1215671104" sldId="264"/>
        </pc:sldMkLst>
        <pc:picChg chg="add mod">
          <ac:chgData name="BROGNON Philippe" userId="32bcd3f9-eb7d-4b9f-b1d4-3289dca34266" providerId="ADAL" clId="{B0DCCA3E-E909-4C06-A9FC-7C2BEA9AD199}" dt="2022-10-24T07:31:54.794" v="15" actId="1076"/>
          <ac:picMkLst>
            <pc:docMk/>
            <pc:sldMk cId="1215671104" sldId="264"/>
            <ac:picMk id="2" creationId="{B6225109-728B-EE78-121B-42384AC307EF}"/>
          </ac:picMkLst>
        </pc:picChg>
      </pc:sldChg>
    </pc:docChg>
  </pc:docChgLst>
  <pc:docChgLst>
    <pc:chgData name="BROGNON Philippe" userId="32bcd3f9-eb7d-4b9f-b1d4-3289dca34266" providerId="ADAL" clId="{D02DD7CE-D2BF-4729-9351-0447F0146D28}"/>
    <pc:docChg chg="custSel addSld modSld">
      <pc:chgData name="BROGNON Philippe" userId="32bcd3f9-eb7d-4b9f-b1d4-3289dca34266" providerId="ADAL" clId="{D02DD7CE-D2BF-4729-9351-0447F0146D28}" dt="2022-03-03T09:57:25.305" v="1657" actId="20577"/>
      <pc:docMkLst>
        <pc:docMk/>
      </pc:docMkLst>
      <pc:sldChg chg="modSp">
        <pc:chgData name="BROGNON Philippe" userId="32bcd3f9-eb7d-4b9f-b1d4-3289dca34266" providerId="ADAL" clId="{D02DD7CE-D2BF-4729-9351-0447F0146D28}" dt="2022-03-03T09:40:04.461" v="27" actId="20577"/>
        <pc:sldMkLst>
          <pc:docMk/>
          <pc:sldMk cId="1963027068" sldId="256"/>
        </pc:sldMkLst>
        <pc:spChg chg="mod">
          <ac:chgData name="BROGNON Philippe" userId="32bcd3f9-eb7d-4b9f-b1d4-3289dca34266" providerId="ADAL" clId="{D02DD7CE-D2BF-4729-9351-0447F0146D28}" dt="2022-03-03T09:40:04.461" v="27" actId="20577"/>
          <ac:spMkLst>
            <pc:docMk/>
            <pc:sldMk cId="1963027068" sldId="256"/>
            <ac:spMk id="2" creationId="{00000000-0000-0000-0000-000000000000}"/>
          </ac:spMkLst>
        </pc:spChg>
      </pc:sldChg>
      <pc:sldChg chg="modSp mod">
        <pc:chgData name="BROGNON Philippe" userId="32bcd3f9-eb7d-4b9f-b1d4-3289dca34266" providerId="ADAL" clId="{D02DD7CE-D2BF-4729-9351-0447F0146D28}" dt="2022-03-03T09:56:47.147" v="1650" actId="20577"/>
        <pc:sldMkLst>
          <pc:docMk/>
          <pc:sldMk cId="4068924735" sldId="257"/>
        </pc:sldMkLst>
        <pc:spChg chg="mod">
          <ac:chgData name="BROGNON Philippe" userId="32bcd3f9-eb7d-4b9f-b1d4-3289dca34266" providerId="ADAL" clId="{D02DD7CE-D2BF-4729-9351-0447F0146D28}" dt="2022-03-03T09:56:01.645" v="1595" actId="20577"/>
          <ac:spMkLst>
            <pc:docMk/>
            <pc:sldMk cId="4068924735" sldId="257"/>
            <ac:spMk id="2" creationId="{08F50F43-E3D6-45E8-BF21-8F5ACCF7A93A}"/>
          </ac:spMkLst>
        </pc:spChg>
        <pc:spChg chg="mod">
          <ac:chgData name="BROGNON Philippe" userId="32bcd3f9-eb7d-4b9f-b1d4-3289dca34266" providerId="ADAL" clId="{D02DD7CE-D2BF-4729-9351-0447F0146D28}" dt="2022-03-03T09:56:47.147" v="1650" actId="20577"/>
          <ac:spMkLst>
            <pc:docMk/>
            <pc:sldMk cId="4068924735" sldId="257"/>
            <ac:spMk id="3" creationId="{6125362A-5195-455F-8DA5-E054AC3ED1CA}"/>
          </ac:spMkLst>
        </pc:spChg>
        <pc:picChg chg="mod">
          <ac:chgData name="BROGNON Philippe" userId="32bcd3f9-eb7d-4b9f-b1d4-3289dca34266" providerId="ADAL" clId="{D02DD7CE-D2BF-4729-9351-0447F0146D28}" dt="2022-03-03T09:56:40.519" v="1643" actId="1076"/>
          <ac:picMkLst>
            <pc:docMk/>
            <pc:sldMk cId="4068924735" sldId="257"/>
            <ac:picMk id="5" creationId="{B95EF6BC-1DA9-4323-A8E4-9AADDE300624}"/>
          </ac:picMkLst>
        </pc:picChg>
      </pc:sldChg>
      <pc:sldChg chg="modSp mod">
        <pc:chgData name="BROGNON Philippe" userId="32bcd3f9-eb7d-4b9f-b1d4-3289dca34266" providerId="ADAL" clId="{D02DD7CE-D2BF-4729-9351-0447F0146D28}" dt="2022-03-03T09:57:25.305" v="1657" actId="20577"/>
        <pc:sldMkLst>
          <pc:docMk/>
          <pc:sldMk cId="2617073993" sldId="266"/>
        </pc:sldMkLst>
        <pc:spChg chg="mod">
          <ac:chgData name="BROGNON Philippe" userId="32bcd3f9-eb7d-4b9f-b1d4-3289dca34266" providerId="ADAL" clId="{D02DD7CE-D2BF-4729-9351-0447F0146D28}" dt="2022-03-03T09:57:25.305" v="1657" actId="20577"/>
          <ac:spMkLst>
            <pc:docMk/>
            <pc:sldMk cId="2617073993" sldId="266"/>
            <ac:spMk id="2" creationId="{D7158664-031E-4473-99BE-085092496882}"/>
          </ac:spMkLst>
        </pc:spChg>
      </pc:sldChg>
      <pc:sldChg chg="modSp new mod">
        <pc:chgData name="BROGNON Philippe" userId="32bcd3f9-eb7d-4b9f-b1d4-3289dca34266" providerId="ADAL" clId="{D02DD7CE-D2BF-4729-9351-0447F0146D28}" dt="2022-03-03T09:46:10.944" v="618" actId="20577"/>
        <pc:sldMkLst>
          <pc:docMk/>
          <pc:sldMk cId="3945210274" sldId="267"/>
        </pc:sldMkLst>
        <pc:spChg chg="mod">
          <ac:chgData name="BROGNON Philippe" userId="32bcd3f9-eb7d-4b9f-b1d4-3289dca34266" providerId="ADAL" clId="{D02DD7CE-D2BF-4729-9351-0447F0146D28}" dt="2022-03-03T09:40:34.191" v="71" actId="20577"/>
          <ac:spMkLst>
            <pc:docMk/>
            <pc:sldMk cId="3945210274" sldId="267"/>
            <ac:spMk id="2" creationId="{97E70308-9D4A-4810-A6E1-394E28265DC4}"/>
          </ac:spMkLst>
        </pc:spChg>
        <pc:spChg chg="mod">
          <ac:chgData name="BROGNON Philippe" userId="32bcd3f9-eb7d-4b9f-b1d4-3289dca34266" providerId="ADAL" clId="{D02DD7CE-D2BF-4729-9351-0447F0146D28}" dt="2022-03-03T09:46:10.944" v="618" actId="20577"/>
          <ac:spMkLst>
            <pc:docMk/>
            <pc:sldMk cId="3945210274" sldId="267"/>
            <ac:spMk id="3" creationId="{DA24DB38-D565-4C9B-90D6-7B6DC46B694A}"/>
          </ac:spMkLst>
        </pc:spChg>
      </pc:sldChg>
      <pc:sldChg chg="modSp new mod">
        <pc:chgData name="BROGNON Philippe" userId="32bcd3f9-eb7d-4b9f-b1d4-3289dca34266" providerId="ADAL" clId="{D02DD7CE-D2BF-4729-9351-0447F0146D28}" dt="2022-03-03T09:50:51.498" v="1050" actId="20577"/>
        <pc:sldMkLst>
          <pc:docMk/>
          <pc:sldMk cId="2281856350" sldId="268"/>
        </pc:sldMkLst>
        <pc:spChg chg="mod">
          <ac:chgData name="BROGNON Philippe" userId="32bcd3f9-eb7d-4b9f-b1d4-3289dca34266" providerId="ADAL" clId="{D02DD7CE-D2BF-4729-9351-0447F0146D28}" dt="2022-03-03T09:47:01.596" v="653" actId="20577"/>
          <ac:spMkLst>
            <pc:docMk/>
            <pc:sldMk cId="2281856350" sldId="268"/>
            <ac:spMk id="2" creationId="{EC651259-A422-4DD3-B5E8-558064B3B7BF}"/>
          </ac:spMkLst>
        </pc:spChg>
        <pc:spChg chg="mod">
          <ac:chgData name="BROGNON Philippe" userId="32bcd3f9-eb7d-4b9f-b1d4-3289dca34266" providerId="ADAL" clId="{D02DD7CE-D2BF-4729-9351-0447F0146D28}" dt="2022-03-03T09:50:51.498" v="1050" actId="20577"/>
          <ac:spMkLst>
            <pc:docMk/>
            <pc:sldMk cId="2281856350" sldId="268"/>
            <ac:spMk id="3" creationId="{B40EBC52-6B45-4350-906B-C1AE481D98C5}"/>
          </ac:spMkLst>
        </pc:spChg>
      </pc:sldChg>
      <pc:sldChg chg="modSp new mod">
        <pc:chgData name="BROGNON Philippe" userId="32bcd3f9-eb7d-4b9f-b1d4-3289dca34266" providerId="ADAL" clId="{D02DD7CE-D2BF-4729-9351-0447F0146D28}" dt="2022-03-03T09:55:01.470" v="1492" actId="20577"/>
        <pc:sldMkLst>
          <pc:docMk/>
          <pc:sldMk cId="4193013948" sldId="269"/>
        </pc:sldMkLst>
        <pc:spChg chg="mod">
          <ac:chgData name="BROGNON Philippe" userId="32bcd3f9-eb7d-4b9f-b1d4-3289dca34266" providerId="ADAL" clId="{D02DD7CE-D2BF-4729-9351-0447F0146D28}" dt="2022-03-03T09:51:32.351" v="1087" actId="20577"/>
          <ac:spMkLst>
            <pc:docMk/>
            <pc:sldMk cId="4193013948" sldId="269"/>
            <ac:spMk id="2" creationId="{5F7EC8F9-5710-4E8A-B3EB-78C2187E4423}"/>
          </ac:spMkLst>
        </pc:spChg>
        <pc:spChg chg="mod">
          <ac:chgData name="BROGNON Philippe" userId="32bcd3f9-eb7d-4b9f-b1d4-3289dca34266" providerId="ADAL" clId="{D02DD7CE-D2BF-4729-9351-0447F0146D28}" dt="2022-03-03T09:55:01.470" v="1492" actId="20577"/>
          <ac:spMkLst>
            <pc:docMk/>
            <pc:sldMk cId="4193013948" sldId="269"/>
            <ac:spMk id="3" creationId="{453E90D6-83EF-48A9-8F66-A60408085D8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0" y="4248000"/>
            <a:ext cx="2160000" cy="9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62364" y="2880000"/>
            <a:ext cx="7060578" cy="1544400"/>
          </a:xfrm>
        </p:spPr>
        <p:txBody>
          <a:bodyPr anchor="t">
            <a:normAutofit/>
          </a:bodyPr>
          <a:lstStyle>
            <a:lvl1pPr algn="l">
              <a:defRPr sz="3000" b="1">
                <a:solidFill>
                  <a:srgbClr val="E41F13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422942" y="459551"/>
            <a:ext cx="721058" cy="9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spw_int_f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2942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6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662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2233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2046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5007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4302" y="900113"/>
            <a:ext cx="3741498" cy="25455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3774102" cy="25455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8313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0053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2565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61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4623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9506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pw_int_fr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3500"/>
            <a:ext cx="1493009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54182" y="205979"/>
            <a:ext cx="786812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4182" y="1200150"/>
            <a:ext cx="7868120" cy="322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e la date 3"/>
          <p:cNvSpPr txBox="1">
            <a:spLocks/>
          </p:cNvSpPr>
          <p:nvPr userDrawn="1"/>
        </p:nvSpPr>
        <p:spPr>
          <a:xfrm>
            <a:off x="7128000" y="216000"/>
            <a:ext cx="1800000" cy="54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4572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EB6A17-D7A4-3049-9C0B-80302430D2B0}" type="datetimeFigureOut">
              <a:rPr lang="fr-FR" sz="1200" smtClean="0">
                <a:solidFill>
                  <a:srgbClr val="898989"/>
                </a:solidFill>
              </a:rPr>
              <a:pPr/>
              <a:t>13/02/2023</a:t>
            </a:fld>
            <a:endParaRPr lang="fr-FR" sz="1200" dirty="0">
              <a:solidFill>
                <a:srgbClr val="898989"/>
              </a:solidFill>
            </a:endParaRPr>
          </a:p>
          <a:p>
            <a:fld id="{2E794143-8163-F543-A4DC-FC997488DC9F}" type="slidenum">
              <a:rPr lang="fr-FR" sz="1200" b="1" smtClean="0">
                <a:solidFill>
                  <a:srgbClr val="898989"/>
                </a:solidFill>
              </a:rPr>
              <a:pPr/>
              <a:t>‹N°›</a:t>
            </a:fld>
            <a:endParaRPr lang="fr-FR" sz="1200" b="1" dirty="0">
              <a:solidFill>
                <a:srgbClr val="898989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8244000" y="4963500"/>
            <a:ext cx="900000" cy="180000"/>
          </a:xfrm>
          <a:prstGeom prst="rect">
            <a:avLst/>
          </a:prstGeom>
          <a:solidFill>
            <a:srgbClr val="E41F13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0" name="ZoneTexte 12"/>
          <p:cNvSpPr txBox="1">
            <a:spLocks noChangeArrowheads="1"/>
          </p:cNvSpPr>
          <p:nvPr userDrawn="1"/>
        </p:nvSpPr>
        <p:spPr bwMode="auto">
          <a:xfrm>
            <a:off x="0" y="4649500"/>
            <a:ext cx="806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Service public de Wallonie</a:t>
            </a:r>
            <a:r>
              <a:rPr lang="fr-FR" sz="1200" b="1" dirty="0">
                <a:solidFill>
                  <a:srgbClr val="002D59"/>
                </a:solidFill>
                <a:latin typeface="Arial" charset="0"/>
                <a:cs typeface="Arial" charset="0"/>
              </a:rPr>
              <a:t> </a:t>
            </a:r>
            <a:r>
              <a:rPr lang="fr-FR" sz="1200" b="1" kern="1200" dirty="0">
                <a:solidFill>
                  <a:srgbClr val="E41F13"/>
                </a:solidFill>
                <a:effectLst/>
                <a:latin typeface="Arial"/>
                <a:ea typeface="ＭＳ Ｐゴシック" charset="0"/>
                <a:cs typeface="Arial"/>
              </a:rPr>
              <a:t>intérieur action sociale</a:t>
            </a:r>
            <a:r>
              <a:rPr lang="fr-FR" sz="1200" b="1" dirty="0">
                <a:solidFill>
                  <a:srgbClr val="E41F13"/>
                </a:solidFill>
                <a:effectLst/>
                <a:latin typeface="Arial"/>
                <a:cs typeface="Arial"/>
              </a:rPr>
              <a:t> </a:t>
            </a:r>
            <a:endParaRPr lang="fr-FR" sz="1200" b="1" dirty="0">
              <a:solidFill>
                <a:srgbClr val="E41F1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48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E41F1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3" Type="http://schemas.openxmlformats.org/officeDocument/2006/relationships/image" Target="../media/image5.sv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17" Type="http://schemas.openxmlformats.org/officeDocument/2006/relationships/image" Target="../media/image32.svg"/><Relationship Id="rId2" Type="http://schemas.openxmlformats.org/officeDocument/2006/relationships/image" Target="../media/image4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sv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5.sv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13502" y="2049362"/>
            <a:ext cx="7060578" cy="15444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/>
              <a:t>Présentation de la cellule e</a:t>
            </a:r>
            <a:r>
              <a:rPr lang="fr-FR" sz="3600" dirty="0">
                <a:solidFill>
                  <a:schemeClr val="tx1"/>
                </a:solidFill>
              </a:rPr>
              <a:t>Comptes</a:t>
            </a:r>
            <a:r>
              <a:rPr lang="fr-FR" sz="3600" dirty="0"/>
              <a:t> </a:t>
            </a:r>
            <a:br>
              <a:rPr lang="fr-FR" sz="3600" dirty="0"/>
            </a:br>
            <a:br>
              <a:rPr lang="fr-FR" sz="3600" dirty="0"/>
            </a:b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 service des finances locales …</a:t>
            </a:r>
            <a:b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2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874DEC-742B-4E79-9C83-8BB1DDE41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Information des mandataires et des citoyens</a:t>
            </a:r>
          </a:p>
        </p:txBody>
      </p:sp>
      <p:pic>
        <p:nvPicPr>
          <p:cNvPr id="5" name="Espace réservé du contenu 4" descr="Ordinateur">
            <a:extLst>
              <a:ext uri="{FF2B5EF4-FFF2-40B4-BE49-F238E27FC236}">
                <a16:creationId xmlns:a16="http://schemas.microsoft.com/office/drawing/2014/main" id="{5D792B46-5281-466F-A07A-30D22937A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745" y="1341407"/>
            <a:ext cx="1978498" cy="1978498"/>
          </a:xfr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A61360B-119F-4D32-8E67-6D11842FF102}"/>
              </a:ext>
            </a:extLst>
          </p:cNvPr>
          <p:cNvSpPr txBox="1"/>
          <p:nvPr/>
        </p:nvSpPr>
        <p:spPr>
          <a:xfrm>
            <a:off x="3552897" y="2498895"/>
            <a:ext cx="35528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Synthèse Analytique des Comptes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Rapports budgétaires, rapport CDLD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Synthèse des comptes et budgets en ligne pour publication sur les sites internet des communes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3378EF-9762-4F35-8DC5-C1F49C1A09B9}"/>
              </a:ext>
            </a:extLst>
          </p:cNvPr>
          <p:cNvSpPr/>
          <p:nvPr/>
        </p:nvSpPr>
        <p:spPr>
          <a:xfrm>
            <a:off x="1242800" y="2024604"/>
            <a:ext cx="113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e</a:t>
            </a:r>
            <a:r>
              <a:rPr lang="fr-FR" dirty="0" err="1"/>
              <a:t>Comptes</a:t>
            </a:r>
            <a:endParaRPr lang="fr-BE" dirty="0"/>
          </a:p>
        </p:txBody>
      </p:sp>
      <p:pic>
        <p:nvPicPr>
          <p:cNvPr id="4" name="Graphique 3" descr="Théâtre">
            <a:extLst>
              <a:ext uri="{FF2B5EF4-FFF2-40B4-BE49-F238E27FC236}">
                <a16:creationId xmlns:a16="http://schemas.microsoft.com/office/drawing/2014/main" id="{27F10C00-2B26-42A0-A827-C58A73B22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9240" y="850957"/>
            <a:ext cx="1860210" cy="1860210"/>
          </a:xfrm>
          <a:prstGeom prst="rect">
            <a:avLst/>
          </a:prstGeom>
        </p:spPr>
      </p:pic>
      <p:pic>
        <p:nvPicPr>
          <p:cNvPr id="8" name="Graphique 7" descr="Graphique en secteurs">
            <a:extLst>
              <a:ext uri="{FF2B5EF4-FFF2-40B4-BE49-F238E27FC236}">
                <a16:creationId xmlns:a16="http://schemas.microsoft.com/office/drawing/2014/main" id="{711ADDC7-39A0-4CEA-BE78-6B0121B2D2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00720" y="1063229"/>
            <a:ext cx="857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874DEC-742B-4E79-9C83-8BB1DDE41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Dématérialisation des budgets et comptes</a:t>
            </a:r>
          </a:p>
        </p:txBody>
      </p:sp>
      <p:pic>
        <p:nvPicPr>
          <p:cNvPr id="5" name="Espace réservé du contenu 4" descr="Ordinateur">
            <a:extLst>
              <a:ext uri="{FF2B5EF4-FFF2-40B4-BE49-F238E27FC236}">
                <a16:creationId xmlns:a16="http://schemas.microsoft.com/office/drawing/2014/main" id="{5D792B46-5281-466F-A07A-30D22937A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745" y="1341407"/>
            <a:ext cx="1978498" cy="1978498"/>
          </a:xfr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A61360B-119F-4D32-8E67-6D11842FF102}"/>
              </a:ext>
            </a:extLst>
          </p:cNvPr>
          <p:cNvSpPr txBox="1"/>
          <p:nvPr/>
        </p:nvSpPr>
        <p:spPr>
          <a:xfrm>
            <a:off x="3552897" y="2498895"/>
            <a:ext cx="3552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3378EF-9762-4F35-8DC5-C1F49C1A09B9}"/>
              </a:ext>
            </a:extLst>
          </p:cNvPr>
          <p:cNvSpPr/>
          <p:nvPr/>
        </p:nvSpPr>
        <p:spPr>
          <a:xfrm>
            <a:off x="1242800" y="2024604"/>
            <a:ext cx="113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e</a:t>
            </a:r>
            <a:r>
              <a:rPr lang="fr-FR" dirty="0" err="1"/>
              <a:t>Comptes</a:t>
            </a:r>
            <a:endParaRPr lang="fr-BE" dirty="0"/>
          </a:p>
        </p:txBody>
      </p:sp>
      <p:pic>
        <p:nvPicPr>
          <p:cNvPr id="4" name="Graphique 3" descr="Partager">
            <a:extLst>
              <a:ext uri="{FF2B5EF4-FFF2-40B4-BE49-F238E27FC236}">
                <a16:creationId xmlns:a16="http://schemas.microsoft.com/office/drawing/2014/main" id="{3368C618-1CEA-480C-9FCB-12FE4DC49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21298" y="1584495"/>
            <a:ext cx="1246000" cy="1246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C6C636A-5081-4DCF-87AA-AC963F6F4F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1154" y="1157247"/>
            <a:ext cx="1745417" cy="9262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7702768-9224-4F16-974E-731499D93DE3}"/>
              </a:ext>
            </a:extLst>
          </p:cNvPr>
          <p:cNvSpPr txBox="1"/>
          <p:nvPr/>
        </p:nvSpPr>
        <p:spPr>
          <a:xfrm>
            <a:off x="2868842" y="3033766"/>
            <a:ext cx="2108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Fichiers numériques</a:t>
            </a:r>
          </a:p>
          <a:p>
            <a:r>
              <a:rPr lang="fr-BE" dirty="0"/>
              <a:t>Budgets, Comptes …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509C56A-940F-42E3-BC57-FCA44F7AF54D}"/>
              </a:ext>
            </a:extLst>
          </p:cNvPr>
          <p:cNvSpPr txBox="1"/>
          <p:nvPr/>
        </p:nvSpPr>
        <p:spPr>
          <a:xfrm>
            <a:off x="5571016" y="2221163"/>
            <a:ext cx="3351751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eTutelle</a:t>
            </a: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+ Base de données statistiques</a:t>
            </a:r>
          </a:p>
        </p:txBody>
      </p:sp>
      <p:pic>
        <p:nvPicPr>
          <p:cNvPr id="13" name="Graphique 12" descr="Base de données">
            <a:extLst>
              <a:ext uri="{FF2B5EF4-FFF2-40B4-BE49-F238E27FC236}">
                <a16:creationId xmlns:a16="http://schemas.microsoft.com/office/drawing/2014/main" id="{AC6DB279-3062-4BD1-A2BF-8C9EDC6EA9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32449" y="2872966"/>
            <a:ext cx="1152462" cy="1152462"/>
          </a:xfrm>
          <a:prstGeom prst="rect">
            <a:avLst/>
          </a:prstGeom>
        </p:spPr>
      </p:pic>
      <p:pic>
        <p:nvPicPr>
          <p:cNvPr id="15" name="Graphique 14" descr="Histogramme">
            <a:extLst>
              <a:ext uri="{FF2B5EF4-FFF2-40B4-BE49-F238E27FC236}">
                <a16:creationId xmlns:a16="http://schemas.microsoft.com/office/drawing/2014/main" id="{76AC2B68-D5DA-4EB1-80FA-AD1A2B206F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29130" y="2871826"/>
            <a:ext cx="914400" cy="9144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1AA2B378-EC5C-4F87-AEF6-8688CA4F2A63}"/>
              </a:ext>
            </a:extLst>
          </p:cNvPr>
          <p:cNvSpPr txBox="1"/>
          <p:nvPr/>
        </p:nvSpPr>
        <p:spPr>
          <a:xfrm>
            <a:off x="6686289" y="3541930"/>
            <a:ext cx="10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Analyses</a:t>
            </a:r>
          </a:p>
        </p:txBody>
      </p:sp>
      <p:pic>
        <p:nvPicPr>
          <p:cNvPr id="19" name="Graphique 18" descr="Flèche : courbe légère">
            <a:extLst>
              <a:ext uri="{FF2B5EF4-FFF2-40B4-BE49-F238E27FC236}">
                <a16:creationId xmlns:a16="http://schemas.microsoft.com/office/drawing/2014/main" id="{9CBFD905-B794-4663-9072-392066BA58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02171" y="3707413"/>
            <a:ext cx="914400" cy="9144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4EF2031-8D51-434F-9A52-DBBED83CEB68}"/>
              </a:ext>
            </a:extLst>
          </p:cNvPr>
          <p:cNvSpPr txBox="1"/>
          <p:nvPr/>
        </p:nvSpPr>
        <p:spPr>
          <a:xfrm>
            <a:off x="7343121" y="3985667"/>
            <a:ext cx="1242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B.N.B</a:t>
            </a:r>
          </a:p>
          <a:p>
            <a:r>
              <a:rPr lang="fr-BE" dirty="0"/>
              <a:t>Eurostat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C29633A1-B7DC-4A5F-92C7-07D2907E02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25380" y="1546727"/>
            <a:ext cx="1246000" cy="1246000"/>
          </a:xfrm>
          <a:prstGeom prst="rect">
            <a:avLst/>
          </a:prstGeom>
        </p:spPr>
      </p:pic>
      <p:pic>
        <p:nvPicPr>
          <p:cNvPr id="6" name="Graphique 5" descr="Flèche : courbe dans le sens des aiguilles d’une montre">
            <a:extLst>
              <a:ext uri="{FF2B5EF4-FFF2-40B4-BE49-F238E27FC236}">
                <a16:creationId xmlns:a16="http://schemas.microsoft.com/office/drawing/2014/main" id="{24D064DE-6D48-4C5F-AD2A-7B7BF758F5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50659" y="2862613"/>
            <a:ext cx="914400" cy="914400"/>
          </a:xfrm>
          <a:prstGeom prst="rect">
            <a:avLst/>
          </a:prstGeom>
        </p:spPr>
      </p:pic>
      <p:pic>
        <p:nvPicPr>
          <p:cNvPr id="18" name="Graphique 17" descr="Base de données">
            <a:extLst>
              <a:ext uri="{FF2B5EF4-FFF2-40B4-BE49-F238E27FC236}">
                <a16:creationId xmlns:a16="http://schemas.microsoft.com/office/drawing/2014/main" id="{6CF3A043-3B07-49A7-8FAD-2DE9645DD4A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350659" y="3541930"/>
            <a:ext cx="1152462" cy="11524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1445E39-50F3-434D-A42A-C95B34F26BD3}"/>
              </a:ext>
            </a:extLst>
          </p:cNvPr>
          <p:cNvSpPr/>
          <p:nvPr/>
        </p:nvSpPr>
        <p:spPr>
          <a:xfrm>
            <a:off x="1144745" y="4025428"/>
            <a:ext cx="39595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Comptabilité</a:t>
            </a:r>
          </a:p>
        </p:txBody>
      </p:sp>
    </p:spTree>
    <p:extLst>
      <p:ext uri="{BB962C8B-B14F-4D97-AF65-F5344CB8AC3E}">
        <p14:creationId xmlns:p14="http://schemas.microsoft.com/office/powerpoint/2010/main" val="315041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7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158664-031E-4473-99BE-085092496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1200" dirty="0"/>
              <a:t>Logiciel d’exploitation STATRW des données développé par la cellule eComptes et utilisé en interne au SPW IAS par les agents en charge de la Tutelle et des Statistiques.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38A2D7E-908A-4108-BE53-7CBC490D0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6364" y="1200150"/>
            <a:ext cx="5982998" cy="3227388"/>
          </a:xfrm>
        </p:spPr>
      </p:pic>
    </p:spTree>
    <p:extLst>
      <p:ext uri="{BB962C8B-B14F-4D97-AF65-F5344CB8AC3E}">
        <p14:creationId xmlns:p14="http://schemas.microsoft.com/office/powerpoint/2010/main" val="2617073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icone clavier ordinateur&quot;">
            <a:extLst>
              <a:ext uri="{FF2B5EF4-FFF2-40B4-BE49-F238E27FC236}">
                <a16:creationId xmlns:a16="http://schemas.microsoft.com/office/drawing/2014/main" id="{C72DF857-A1F1-4FF8-A08E-4441C0243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113" y="1571727"/>
            <a:ext cx="1304962" cy="130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874DEC-742B-4E79-9C83-8BB1DDE41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D’importantes économies</a:t>
            </a:r>
          </a:p>
        </p:txBody>
      </p:sp>
      <p:pic>
        <p:nvPicPr>
          <p:cNvPr id="5" name="Espace réservé du contenu 4" descr="Ordinateur">
            <a:extLst>
              <a:ext uri="{FF2B5EF4-FFF2-40B4-BE49-F238E27FC236}">
                <a16:creationId xmlns:a16="http://schemas.microsoft.com/office/drawing/2014/main" id="{5D792B46-5281-466F-A07A-30D22937A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745" y="1341407"/>
            <a:ext cx="1978498" cy="1978498"/>
          </a:xfr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A61360B-119F-4D32-8E67-6D11842FF102}"/>
              </a:ext>
            </a:extLst>
          </p:cNvPr>
          <p:cNvSpPr txBox="1"/>
          <p:nvPr/>
        </p:nvSpPr>
        <p:spPr>
          <a:xfrm>
            <a:off x="3552897" y="2498895"/>
            <a:ext cx="3552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3378EF-9762-4F35-8DC5-C1F49C1A09B9}"/>
              </a:ext>
            </a:extLst>
          </p:cNvPr>
          <p:cNvSpPr/>
          <p:nvPr/>
        </p:nvSpPr>
        <p:spPr>
          <a:xfrm>
            <a:off x="1242800" y="2024604"/>
            <a:ext cx="113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e</a:t>
            </a:r>
            <a:r>
              <a:rPr lang="fr-FR" dirty="0" err="1"/>
              <a:t>Comptes</a:t>
            </a:r>
            <a:endParaRPr lang="fr-BE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9B9C9A6-D137-4651-9247-FA7B03E6D4D3}"/>
              </a:ext>
            </a:extLst>
          </p:cNvPr>
          <p:cNvSpPr txBox="1"/>
          <p:nvPr/>
        </p:nvSpPr>
        <p:spPr>
          <a:xfrm>
            <a:off x="3552897" y="1341407"/>
            <a:ext cx="27711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Pas d’édition papier</a:t>
            </a:r>
          </a:p>
          <a:p>
            <a:endParaRPr lang="fr-BE" dirty="0"/>
          </a:p>
          <a:p>
            <a:r>
              <a:rPr lang="fr-BE" dirty="0"/>
              <a:t>Pas de ré-encodage de données</a:t>
            </a:r>
          </a:p>
          <a:p>
            <a:endParaRPr lang="fr-BE" dirty="0"/>
          </a:p>
          <a:p>
            <a:r>
              <a:rPr lang="fr-BE" dirty="0"/>
              <a:t>Gains de temps </a:t>
            </a:r>
          </a:p>
          <a:p>
            <a:endParaRPr lang="fr-BE" dirty="0"/>
          </a:p>
          <a:p>
            <a:r>
              <a:rPr lang="fr-BE" sz="2400" dirty="0">
                <a:solidFill>
                  <a:srgbClr val="FF0000"/>
                </a:solidFill>
              </a:rPr>
              <a:t>Estimation: 5,3 millions d’euros d’économies / an </a:t>
            </a:r>
          </a:p>
        </p:txBody>
      </p:sp>
      <p:pic>
        <p:nvPicPr>
          <p:cNvPr id="16" name="Graphique 15" descr="Déchiqueteuse">
            <a:extLst>
              <a:ext uri="{FF2B5EF4-FFF2-40B4-BE49-F238E27FC236}">
                <a16:creationId xmlns:a16="http://schemas.microsoft.com/office/drawing/2014/main" id="{A7A3B1B7-22EC-4FAE-8028-7B1F04A83D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91394" y="1063229"/>
            <a:ext cx="914400" cy="914400"/>
          </a:xfrm>
          <a:prstGeom prst="rect">
            <a:avLst/>
          </a:prstGeom>
        </p:spPr>
      </p:pic>
      <p:pic>
        <p:nvPicPr>
          <p:cNvPr id="24" name="Graphique 23" descr="Chronomètre">
            <a:extLst>
              <a:ext uri="{FF2B5EF4-FFF2-40B4-BE49-F238E27FC236}">
                <a16:creationId xmlns:a16="http://schemas.microsoft.com/office/drawing/2014/main" id="{64C8FE4C-DDF0-41D3-BA7E-87FD7B97D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17666" y="2330656"/>
            <a:ext cx="914400" cy="914400"/>
          </a:xfrm>
          <a:prstGeom prst="rect">
            <a:avLst/>
          </a:prstGeom>
        </p:spPr>
      </p:pic>
      <p:pic>
        <p:nvPicPr>
          <p:cNvPr id="12" name="Graphique 11" descr="Fermer">
            <a:extLst>
              <a:ext uri="{FF2B5EF4-FFF2-40B4-BE49-F238E27FC236}">
                <a16:creationId xmlns:a16="http://schemas.microsoft.com/office/drawing/2014/main" id="{282F724D-84F6-487A-BDAC-3984CC859D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54519" y="1041957"/>
            <a:ext cx="1588149" cy="1588149"/>
          </a:xfrm>
          <a:prstGeom prst="rect">
            <a:avLst/>
          </a:prstGeom>
        </p:spPr>
      </p:pic>
      <p:pic>
        <p:nvPicPr>
          <p:cNvPr id="26" name="Graphique 25" descr="Tirelire">
            <a:extLst>
              <a:ext uri="{FF2B5EF4-FFF2-40B4-BE49-F238E27FC236}">
                <a16:creationId xmlns:a16="http://schemas.microsoft.com/office/drawing/2014/main" id="{115064EF-4F3C-492D-9390-868C99DBD8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59987" y="31658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6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5F4E90-4156-4B6B-B8C1-DFCABFE5A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478" y="2752763"/>
            <a:ext cx="7535823" cy="1079341"/>
          </a:xfrm>
        </p:spPr>
        <p:txBody>
          <a:bodyPr/>
          <a:lstStyle/>
          <a:p>
            <a:pPr marL="0" indent="0" algn="ctr">
              <a:buNone/>
            </a:pPr>
            <a:r>
              <a:rPr lang="fr-BE" sz="6000" dirty="0" err="1">
                <a:solidFill>
                  <a:srgbClr val="FF0000"/>
                </a:solidFill>
              </a:rPr>
              <a:t>e</a:t>
            </a:r>
            <a:r>
              <a:rPr lang="fr-BE" sz="6000" dirty="0" err="1"/>
              <a:t>Comptes</a:t>
            </a:r>
            <a:r>
              <a:rPr lang="fr-BE" sz="6000" dirty="0"/>
              <a:t> 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D28F44-1905-4FCB-BE6C-27C07AEF028C}"/>
              </a:ext>
            </a:extLst>
          </p:cNvPr>
          <p:cNvSpPr/>
          <p:nvPr/>
        </p:nvSpPr>
        <p:spPr>
          <a:xfrm>
            <a:off x="2931662" y="1193606"/>
            <a:ext cx="711977" cy="15007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FA3AF8-1571-43EC-96B2-B53290E75DDB}"/>
              </a:ext>
            </a:extLst>
          </p:cNvPr>
          <p:cNvSpPr/>
          <p:nvPr/>
        </p:nvSpPr>
        <p:spPr>
          <a:xfrm>
            <a:off x="3868173" y="823659"/>
            <a:ext cx="711977" cy="18706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AC4F53-8025-4122-8B96-407828269271}"/>
              </a:ext>
            </a:extLst>
          </p:cNvPr>
          <p:cNvSpPr/>
          <p:nvPr/>
        </p:nvSpPr>
        <p:spPr>
          <a:xfrm>
            <a:off x="4788386" y="1361130"/>
            <a:ext cx="711977" cy="1333208"/>
          </a:xfrm>
          <a:prstGeom prst="rect">
            <a:avLst/>
          </a:prstGeom>
          <a:solidFill>
            <a:srgbClr val="7AB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160352-58A5-4CED-9BAC-1282C85CE29E}"/>
              </a:ext>
            </a:extLst>
          </p:cNvPr>
          <p:cNvSpPr/>
          <p:nvPr/>
        </p:nvSpPr>
        <p:spPr>
          <a:xfrm>
            <a:off x="5708599" y="1019103"/>
            <a:ext cx="711977" cy="16752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01A371-4F0B-4AC3-ADE3-78FD77E9B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01" y="531609"/>
            <a:ext cx="2562494" cy="23501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C482D2-1D09-4E85-BE54-221293EDDA75}"/>
              </a:ext>
            </a:extLst>
          </p:cNvPr>
          <p:cNvSpPr/>
          <p:nvPr/>
        </p:nvSpPr>
        <p:spPr>
          <a:xfrm>
            <a:off x="1351482" y="3428863"/>
            <a:ext cx="52396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eGov-award</a:t>
            </a:r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2018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6225109-728B-EE78-121B-42384AC30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587" y="747037"/>
            <a:ext cx="3605156" cy="360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7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E70308-9D4A-4810-A6E1-394E28265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Missions de la Cellule eComptes: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24DB38-D565-4C9B-90D6-7B6DC46B6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BE" dirty="0"/>
              <a:t>Maintenir et développer l’application eComptes déployée dans les 253 communes, 253 CPAS et 5 provinces de la RW</a:t>
            </a:r>
          </a:p>
          <a:p>
            <a:r>
              <a:rPr lang="fr-BE" dirty="0"/>
              <a:t>Maintenir et développer l’application « STATRW » permettant d’analyser et d’exploiter les données en provenance des applications eComptes locales.</a:t>
            </a:r>
          </a:p>
          <a:p>
            <a:r>
              <a:rPr lang="fr-BE" dirty="0"/>
              <a:t>Maintenir et adapter l’application « CODINVEST » (exploitation dérivée de STATRW pour le SPW Infra)</a:t>
            </a:r>
          </a:p>
          <a:p>
            <a:r>
              <a:rPr lang="fr-BE" dirty="0"/>
              <a:t>Assurer le Helpdesk de ces applications</a:t>
            </a:r>
          </a:p>
          <a:p>
            <a:r>
              <a:rPr lang="fr-BE" dirty="0"/>
              <a:t>Aider les différentes directions du SPW IAS dans leurs besoins d’outils d’analyses financières</a:t>
            </a:r>
          </a:p>
        </p:txBody>
      </p:sp>
    </p:spTree>
    <p:extLst>
      <p:ext uri="{BB962C8B-B14F-4D97-AF65-F5344CB8AC3E}">
        <p14:creationId xmlns:p14="http://schemas.microsoft.com/office/powerpoint/2010/main" val="3945210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651259-A422-4DD3-B5E8-558064B3B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Composition de la cellule eComptes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0EBC52-6B45-4350-906B-C1AE481D9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Un Coordinateur: Philippe Brognon (Receveur Régional)</a:t>
            </a:r>
          </a:p>
          <a:p>
            <a:r>
              <a:rPr lang="fr-BE" dirty="0"/>
              <a:t>Un Attaché (Philippe Guyot) et un Assistant (Pierre Bertholet ) responsables du Helpdesk de première ligne et du support administratif</a:t>
            </a:r>
          </a:p>
          <a:p>
            <a:r>
              <a:rPr lang="fr-BE" dirty="0"/>
              <a:t>4 Gradués, analystes programmeurs, responsables des développements informatiques ( Jean-Pierre Sale, Denis Debris, Julien Lequeux, Yannick </a:t>
            </a:r>
            <a:r>
              <a:rPr lang="fr-BE" dirty="0" err="1"/>
              <a:t>Lerat</a:t>
            </a:r>
            <a:r>
              <a:rPr lang="fr-BE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281856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7EC8F9-5710-4E8A-B3EB-78C2187E4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Les fonctionnalités des applications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3E90D6-83EF-48A9-8F66-A60408085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Les applications eComptes locales permettent aux communes de :</a:t>
            </a:r>
          </a:p>
          <a:p>
            <a:pPr lvl="1"/>
            <a:r>
              <a:rPr lang="fr-BE" dirty="0"/>
              <a:t>Réaliser des analyses sur leurs données financières (aide à la gestion)</a:t>
            </a:r>
          </a:p>
          <a:p>
            <a:pPr lvl="1"/>
            <a:r>
              <a:rPr lang="fr-BE" dirty="0"/>
              <a:t>Générer une version dématérialisée des budgets, MB et Comptes et divers autres fichiers réclamés par diverses dispositions légales et directives </a:t>
            </a:r>
            <a:r>
              <a:rPr lang="fr-BE" dirty="0" err="1"/>
              <a:t>europpéennes</a:t>
            </a:r>
            <a:r>
              <a:rPr lang="fr-BE" dirty="0"/>
              <a:t>, afin d’alimenter la base de données et le logiciel STATRW</a:t>
            </a:r>
          </a:p>
        </p:txBody>
      </p:sp>
    </p:spTree>
    <p:extLst>
      <p:ext uri="{BB962C8B-B14F-4D97-AF65-F5344CB8AC3E}">
        <p14:creationId xmlns:p14="http://schemas.microsoft.com/office/powerpoint/2010/main" val="4193013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F50F43-E3D6-45E8-BF21-8F5ACCF7A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L’application eComptes locale est distribuée gratuitement dans: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25362A-5195-455F-8DA5-E054AC3ED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BE" dirty="0"/>
              <a:t>253 communes wallonnes</a:t>
            </a:r>
          </a:p>
          <a:p>
            <a:pPr marL="0" indent="0" algn="ctr">
              <a:buNone/>
            </a:pPr>
            <a:r>
              <a:rPr lang="fr-BE" dirty="0"/>
              <a:t>253 C.P.A.S. wallons</a:t>
            </a:r>
          </a:p>
          <a:p>
            <a:pPr marL="0" indent="0" algn="ctr">
              <a:buNone/>
            </a:pPr>
            <a:r>
              <a:rPr lang="fr-BE" dirty="0"/>
              <a:t>5 provinces</a:t>
            </a:r>
          </a:p>
          <a:p>
            <a:pPr marL="0" indent="0" algn="ctr">
              <a:buNone/>
            </a:pPr>
            <a:r>
              <a:rPr lang="fr-BE" dirty="0"/>
              <a:t>9 Communes germanophones (en raison d’un accord de coopération )</a:t>
            </a:r>
          </a:p>
          <a:p>
            <a:pPr marL="0" indent="0" algn="ctr">
              <a:buNone/>
            </a:pPr>
            <a:r>
              <a:rPr lang="fr-BE" sz="3200" dirty="0"/>
              <a:t>Soit +-1500 utilisateurs locaux   </a:t>
            </a:r>
          </a:p>
        </p:txBody>
      </p:sp>
      <p:pic>
        <p:nvPicPr>
          <p:cNvPr id="5" name="Graphique 4" descr="Utilisateurs">
            <a:extLst>
              <a:ext uri="{FF2B5EF4-FFF2-40B4-BE49-F238E27FC236}">
                <a16:creationId xmlns:a16="http://schemas.microsoft.com/office/drawing/2014/main" id="{B95EF6BC-1DA9-4323-A8E4-9AADDE300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6042" y="3650520"/>
            <a:ext cx="914400" cy="914400"/>
          </a:xfrm>
          <a:prstGeom prst="rect">
            <a:avLst/>
          </a:prstGeom>
        </p:spPr>
      </p:pic>
      <p:pic>
        <p:nvPicPr>
          <p:cNvPr id="6" name="Graphique 5" descr="Utilisateurs">
            <a:extLst>
              <a:ext uri="{FF2B5EF4-FFF2-40B4-BE49-F238E27FC236}">
                <a16:creationId xmlns:a16="http://schemas.microsoft.com/office/drawing/2014/main" id="{569796C4-134D-45A4-88BF-30EA684A2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88242" y="36505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2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874DEC-742B-4E79-9C83-8BB1DDE41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>
                <a:solidFill>
                  <a:schemeClr val="tx1"/>
                </a:solidFill>
              </a:rPr>
              <a:t>De nombreuses fonctionnalités ( 65 ):</a:t>
            </a:r>
            <a:br>
              <a:rPr lang="fr-BE" dirty="0">
                <a:solidFill>
                  <a:schemeClr val="tx1"/>
                </a:solidFill>
              </a:rPr>
            </a:br>
            <a:r>
              <a:rPr lang="fr-BE" dirty="0"/>
              <a:t>Aide à la gestion</a:t>
            </a:r>
          </a:p>
        </p:txBody>
      </p:sp>
      <p:pic>
        <p:nvPicPr>
          <p:cNvPr id="5" name="Espace réservé du contenu 4" descr="Ordinateur">
            <a:extLst>
              <a:ext uri="{FF2B5EF4-FFF2-40B4-BE49-F238E27FC236}">
                <a16:creationId xmlns:a16="http://schemas.microsoft.com/office/drawing/2014/main" id="{5D792B46-5281-466F-A07A-30D22937A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745" y="1341407"/>
            <a:ext cx="1978498" cy="1978498"/>
          </a:xfrm>
        </p:spPr>
      </p:pic>
      <p:pic>
        <p:nvPicPr>
          <p:cNvPr id="7" name="Graphique 6" descr="Signal">
            <a:extLst>
              <a:ext uri="{FF2B5EF4-FFF2-40B4-BE49-F238E27FC236}">
                <a16:creationId xmlns:a16="http://schemas.microsoft.com/office/drawing/2014/main" id="{4E47F400-C111-44FD-AF5A-2097CDD59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88242" y="1063229"/>
            <a:ext cx="1308779" cy="130877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A61360B-119F-4D32-8E67-6D11842FF102}"/>
              </a:ext>
            </a:extLst>
          </p:cNvPr>
          <p:cNvSpPr txBox="1"/>
          <p:nvPr/>
        </p:nvSpPr>
        <p:spPr>
          <a:xfrm>
            <a:off x="3552897" y="2498895"/>
            <a:ext cx="3552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Production </a:t>
            </a:r>
            <a:r>
              <a:rPr lang="fr-BE" b="1" dirty="0">
                <a:solidFill>
                  <a:srgbClr val="FF0000"/>
                </a:solidFill>
              </a:rPr>
              <a:t>en quelques minutes</a:t>
            </a:r>
          </a:p>
          <a:p>
            <a:r>
              <a:rPr lang="fr-BE" dirty="0"/>
              <a:t>d’ </a:t>
            </a:r>
            <a:r>
              <a:rPr lang="fr-BE" b="1" dirty="0">
                <a:solidFill>
                  <a:srgbClr val="FF0000"/>
                </a:solidFill>
              </a:rPr>
              <a:t>analyses financières </a:t>
            </a:r>
            <a:r>
              <a:rPr lang="fr-BE" dirty="0"/>
              <a:t>complexes, de rapports ….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3378EF-9762-4F35-8DC5-C1F49C1A09B9}"/>
              </a:ext>
            </a:extLst>
          </p:cNvPr>
          <p:cNvSpPr/>
          <p:nvPr/>
        </p:nvSpPr>
        <p:spPr>
          <a:xfrm>
            <a:off x="1242800" y="2024604"/>
            <a:ext cx="113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e</a:t>
            </a:r>
            <a:r>
              <a:rPr lang="fr-FR" dirty="0" err="1"/>
              <a:t>Comptes</a:t>
            </a:r>
            <a:endParaRPr lang="fr-BE" dirty="0"/>
          </a:p>
        </p:txBody>
      </p:sp>
      <p:pic>
        <p:nvPicPr>
          <p:cNvPr id="4" name="Graphique 3" descr="Graphique en secteurs">
            <a:extLst>
              <a:ext uri="{FF2B5EF4-FFF2-40B4-BE49-F238E27FC236}">
                <a16:creationId xmlns:a16="http://schemas.microsoft.com/office/drawing/2014/main" id="{1CAE22E9-E4BF-4C2C-AE56-76E617FE51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88579" y="13652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3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45B2C1-D87F-49CA-BA41-31259059E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1200" dirty="0"/>
              <a:t>Un exemple parmi les très nombreux </a:t>
            </a:r>
            <a:r>
              <a:rPr lang="fr-BE" sz="1200" dirty="0" err="1"/>
              <a:t>reporting</a:t>
            </a:r>
            <a:r>
              <a:rPr lang="fr-BE" sz="1200" dirty="0"/>
              <a:t> produit informatiquement via eComptes en quelques minutes et sans </a:t>
            </a:r>
            <a:r>
              <a:rPr lang="fr-BE" sz="1200" dirty="0" err="1"/>
              <a:t>réencodage</a:t>
            </a:r>
            <a:r>
              <a:rPr lang="fr-BE" sz="1200" dirty="0"/>
              <a:t> … (ici tableau de bord </a:t>
            </a:r>
            <a:r>
              <a:rPr lang="fr-BE" sz="1200"/>
              <a:t>budgétaire prospectif )</a:t>
            </a:r>
            <a:endParaRPr lang="fr-BE" sz="1200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99BDEDD-6BBA-41AF-9130-17B9C0AE5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038" y="1582239"/>
            <a:ext cx="7867650" cy="2463209"/>
          </a:xfrm>
        </p:spPr>
      </p:pic>
    </p:spTree>
    <p:extLst>
      <p:ext uri="{BB962C8B-B14F-4D97-AF65-F5344CB8AC3E}">
        <p14:creationId xmlns:p14="http://schemas.microsoft.com/office/powerpoint/2010/main" val="2366208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874DEC-742B-4E79-9C83-8BB1DDE41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Simplification administrative</a:t>
            </a:r>
          </a:p>
        </p:txBody>
      </p:sp>
      <p:pic>
        <p:nvPicPr>
          <p:cNvPr id="5" name="Espace réservé du contenu 4" descr="Ordinateur">
            <a:extLst>
              <a:ext uri="{FF2B5EF4-FFF2-40B4-BE49-F238E27FC236}">
                <a16:creationId xmlns:a16="http://schemas.microsoft.com/office/drawing/2014/main" id="{5D792B46-5281-466F-A07A-30D22937A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745" y="1341407"/>
            <a:ext cx="1978498" cy="1978498"/>
          </a:xfr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A61360B-119F-4D32-8E67-6D11842FF102}"/>
              </a:ext>
            </a:extLst>
          </p:cNvPr>
          <p:cNvSpPr txBox="1"/>
          <p:nvPr/>
        </p:nvSpPr>
        <p:spPr>
          <a:xfrm>
            <a:off x="3552897" y="2498895"/>
            <a:ext cx="3552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Documents justificatifs de subventions ( PCS, médiation de dette, Réinsertion </a:t>
            </a:r>
            <a:r>
              <a:rPr lang="fr-BE" dirty="0" err="1"/>
              <a:t>etc</a:t>
            </a:r>
            <a:r>
              <a:rPr lang="fr-BE" dirty="0"/>
              <a:t> …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Délibérations types 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3378EF-9762-4F35-8DC5-C1F49C1A09B9}"/>
              </a:ext>
            </a:extLst>
          </p:cNvPr>
          <p:cNvSpPr/>
          <p:nvPr/>
        </p:nvSpPr>
        <p:spPr>
          <a:xfrm>
            <a:off x="1242800" y="2024604"/>
            <a:ext cx="113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e</a:t>
            </a:r>
            <a:r>
              <a:rPr lang="fr-FR" dirty="0" err="1"/>
              <a:t>Comptes</a:t>
            </a:r>
            <a:endParaRPr lang="fr-BE" dirty="0"/>
          </a:p>
        </p:txBody>
      </p:sp>
      <p:pic>
        <p:nvPicPr>
          <p:cNvPr id="4" name="Graphique 3" descr="Contrat">
            <a:extLst>
              <a:ext uri="{FF2B5EF4-FFF2-40B4-BE49-F238E27FC236}">
                <a16:creationId xmlns:a16="http://schemas.microsoft.com/office/drawing/2014/main" id="{586144F2-844E-4E6D-957E-3ED77B064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27319" y="1063229"/>
            <a:ext cx="1542989" cy="154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5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874DEC-742B-4E79-9C83-8BB1DDE41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Prospective budgétaire</a:t>
            </a:r>
          </a:p>
        </p:txBody>
      </p:sp>
      <p:pic>
        <p:nvPicPr>
          <p:cNvPr id="5" name="Espace réservé du contenu 4" descr="Ordinateur">
            <a:extLst>
              <a:ext uri="{FF2B5EF4-FFF2-40B4-BE49-F238E27FC236}">
                <a16:creationId xmlns:a16="http://schemas.microsoft.com/office/drawing/2014/main" id="{5D792B46-5281-466F-A07A-30D22937A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745" y="1341407"/>
            <a:ext cx="1978498" cy="1978498"/>
          </a:xfr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A61360B-119F-4D32-8E67-6D11842FF102}"/>
              </a:ext>
            </a:extLst>
          </p:cNvPr>
          <p:cNvSpPr txBox="1"/>
          <p:nvPr/>
        </p:nvSpPr>
        <p:spPr>
          <a:xfrm>
            <a:off x="3552897" y="2498895"/>
            <a:ext cx="3552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Tableaux de bord prospectifs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E41F13"/>
                </a:solidFill>
              </a:rPr>
              <a:t>P</a:t>
            </a:r>
            <a:r>
              <a:rPr lang="fr-BE" dirty="0"/>
              <a:t>lan </a:t>
            </a:r>
            <a:r>
              <a:rPr lang="fr-BE" dirty="0">
                <a:solidFill>
                  <a:srgbClr val="E41F13"/>
                </a:solidFill>
              </a:rPr>
              <a:t>S</a:t>
            </a:r>
            <a:r>
              <a:rPr lang="fr-BE" dirty="0"/>
              <a:t>tratégique </a:t>
            </a:r>
            <a:r>
              <a:rPr lang="fr-BE" dirty="0">
                <a:solidFill>
                  <a:srgbClr val="E41F13"/>
                </a:solidFill>
              </a:rPr>
              <a:t>T</a:t>
            </a:r>
            <a:r>
              <a:rPr lang="fr-BE" dirty="0"/>
              <a:t>ransversal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3378EF-9762-4F35-8DC5-C1F49C1A09B9}"/>
              </a:ext>
            </a:extLst>
          </p:cNvPr>
          <p:cNvSpPr/>
          <p:nvPr/>
        </p:nvSpPr>
        <p:spPr>
          <a:xfrm>
            <a:off x="1242800" y="2024604"/>
            <a:ext cx="113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e</a:t>
            </a:r>
            <a:r>
              <a:rPr lang="fr-FR" dirty="0" err="1"/>
              <a:t>Comptes</a:t>
            </a:r>
            <a:endParaRPr lang="fr-BE" dirty="0"/>
          </a:p>
        </p:txBody>
      </p:sp>
      <p:pic>
        <p:nvPicPr>
          <p:cNvPr id="6" name="Graphique 5" descr="Tendance à la hausse">
            <a:extLst>
              <a:ext uri="{FF2B5EF4-FFF2-40B4-BE49-F238E27FC236}">
                <a16:creationId xmlns:a16="http://schemas.microsoft.com/office/drawing/2014/main" id="{1D19C302-F942-473C-9377-807A4C37B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32254" y="964386"/>
            <a:ext cx="1633352" cy="163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9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447</Words>
  <Application>Microsoft Office PowerPoint</Application>
  <PresentationFormat>Affichage à l'écran (16:9)</PresentationFormat>
  <Paragraphs>63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Thème Office</vt:lpstr>
      <vt:lpstr>Présentation de la cellule eComptes   au service des finances locales …  </vt:lpstr>
      <vt:lpstr>Missions de la Cellule eComptes:</vt:lpstr>
      <vt:lpstr>Composition de la cellule eComptes</vt:lpstr>
      <vt:lpstr>Les fonctionnalités des applications</vt:lpstr>
      <vt:lpstr>L’application eComptes locale est distribuée gratuitement dans:</vt:lpstr>
      <vt:lpstr>De nombreuses fonctionnalités ( 65 ): Aide à la gestion</vt:lpstr>
      <vt:lpstr>Un exemple parmi les très nombreux reporting produit informatiquement via eComptes en quelques minutes et sans réencodage … (ici tableau de bord budgétaire prospectif )</vt:lpstr>
      <vt:lpstr>Simplification administrative</vt:lpstr>
      <vt:lpstr>Prospective budgétaire</vt:lpstr>
      <vt:lpstr>Information des mandataires et des citoyens</vt:lpstr>
      <vt:lpstr>Dématérialisation des budgets et comptes</vt:lpstr>
      <vt:lpstr>Logiciel d’exploitation STATRW des données développé par la cellule eComptes et utilisé en interne au SPW IAS par les agents en charge de la Tutelle et des Statistiques.</vt:lpstr>
      <vt:lpstr>D’importantes économies</vt:lpstr>
      <vt:lpstr>Présentation PowerPoint</vt:lpstr>
    </vt:vector>
  </TitlesOfParts>
  <Company>Service public de Wallonie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Jean-Sébastien Cornélis</dc:creator>
  <cp:lastModifiedBy>BROGNON Philippe</cp:lastModifiedBy>
  <cp:revision>41</cp:revision>
  <dcterms:created xsi:type="dcterms:W3CDTF">2017-06-20T09:48:45Z</dcterms:created>
  <dcterms:modified xsi:type="dcterms:W3CDTF">2023-02-13T09:34:09Z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7a477d1-147d-4e34-b5e3-7b26d2f44870_Enabled">
    <vt:lpwstr>true</vt:lpwstr>
  </property>
  <property fmtid="{D5CDD505-2E9C-101B-9397-08002B2CF9AE}" pid="3" name="MSIP_Label_97a477d1-147d-4e34-b5e3-7b26d2f44870_SetDate">
    <vt:lpwstr>2022-01-06T10:52:43Z</vt:lpwstr>
  </property>
  <property fmtid="{D5CDD505-2E9C-101B-9397-08002B2CF9AE}" pid="4" name="MSIP_Label_97a477d1-147d-4e34-b5e3-7b26d2f44870_Method">
    <vt:lpwstr>Standard</vt:lpwstr>
  </property>
  <property fmtid="{D5CDD505-2E9C-101B-9397-08002B2CF9AE}" pid="5" name="MSIP_Label_97a477d1-147d-4e34-b5e3-7b26d2f44870_Name">
    <vt:lpwstr>97a477d1-147d-4e34-b5e3-7b26d2f44870</vt:lpwstr>
  </property>
  <property fmtid="{D5CDD505-2E9C-101B-9397-08002B2CF9AE}" pid="6" name="MSIP_Label_97a477d1-147d-4e34-b5e3-7b26d2f44870_SiteId">
    <vt:lpwstr>1f816a84-7aa6-4a56-b22a-7b3452fa8681</vt:lpwstr>
  </property>
  <property fmtid="{D5CDD505-2E9C-101B-9397-08002B2CF9AE}" pid="7" name="MSIP_Label_97a477d1-147d-4e34-b5e3-7b26d2f44870_ActionId">
    <vt:lpwstr>6d7d5eed-537e-4800-a967-b3fed481f5c7</vt:lpwstr>
  </property>
  <property fmtid="{D5CDD505-2E9C-101B-9397-08002B2CF9AE}" pid="8" name="MSIP_Label_97a477d1-147d-4e34-b5e3-7b26d2f44870_ContentBits">
    <vt:lpwstr>0</vt:lpwstr>
  </property>
</Properties>
</file>